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8" r:id="rId5"/>
    <p:sldId id="269" r:id="rId6"/>
    <p:sldId id="259" r:id="rId7"/>
    <p:sldId id="270" r:id="rId8"/>
    <p:sldId id="294" r:id="rId9"/>
    <p:sldId id="295" r:id="rId10"/>
    <p:sldId id="271" r:id="rId11"/>
    <p:sldId id="260" r:id="rId12"/>
    <p:sldId id="275" r:id="rId13"/>
    <p:sldId id="272" r:id="rId14"/>
    <p:sldId id="276" r:id="rId15"/>
    <p:sldId id="273" r:id="rId16"/>
    <p:sldId id="261" r:id="rId17"/>
    <p:sldId id="267" r:id="rId18"/>
    <p:sldId id="274" r:id="rId19"/>
    <p:sldId id="278" r:id="rId20"/>
    <p:sldId id="279" r:id="rId21"/>
    <p:sldId id="277" r:id="rId22"/>
    <p:sldId id="263" r:id="rId23"/>
    <p:sldId id="284" r:id="rId24"/>
    <p:sldId id="289" r:id="rId25"/>
    <p:sldId id="287" r:id="rId26"/>
    <p:sldId id="288" r:id="rId27"/>
    <p:sldId id="282" r:id="rId28"/>
    <p:sldId id="283" r:id="rId29"/>
    <p:sldId id="290" r:id="rId30"/>
    <p:sldId id="291" r:id="rId31"/>
    <p:sldId id="293" r:id="rId32"/>
    <p:sldId id="292" r:id="rId33"/>
    <p:sldId id="264" r:id="rId34"/>
    <p:sldId id="280" r:id="rId35"/>
    <p:sldId id="265" r:id="rId36"/>
    <p:sldId id="281" r:id="rId37"/>
    <p:sldId id="296" r:id="rId38"/>
    <p:sldId id="26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C268AE-3372-0242-96A4-DDCDEC9DB3B4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A95D6F3-4E0E-1446-AB23-DD606B9E63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atascience.com/learn-machine-learning/gini-entropy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ine.ch/files/live/sites/imi/files/shared/documents/papers/Gini_index_fulltext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random-forest-58381e0602d2" TargetMode="External"/><Relationship Id="rId4" Type="http://schemas.openxmlformats.org/officeDocument/2006/relationships/hyperlink" Target="https://www.bogotobogo.com/python/scikit-learn/scikt_machine_learning_Decision_Tree_Learning_Informatioin_Gain_IG_Impurity_Entropy_Gini_Classification_Error.php" TargetMode="External"/><Relationship Id="rId5" Type="http://schemas.openxmlformats.org/officeDocument/2006/relationships/hyperlink" Target="https://blog.quantinsti.com/gini-index/" TargetMode="External"/><Relationship Id="rId6" Type="http://schemas.openxmlformats.org/officeDocument/2006/relationships/hyperlink" Target="https://scikit-learn.org/stable/modules/generated/sklearn.tree.DecisionTreeClassifier.html" TargetMode="External"/><Relationship Id="rId7" Type="http://schemas.openxmlformats.org/officeDocument/2006/relationships/hyperlink" Target="https://dataaspirant.com/2017/01/30/how-decision-tree-algorithm-work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support/knowledgecenter/en/SS3RA7_15.0.0/com.ibm.spss.modeler.help/nodes_treebuilding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 Classifier: Feature Selection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124" y="5453742"/>
            <a:ext cx="4038600" cy="748553"/>
          </a:xfrm>
        </p:spPr>
        <p:txBody>
          <a:bodyPr/>
          <a:lstStyle/>
          <a:p>
            <a:r>
              <a:rPr lang="en-US" dirty="0" smtClean="0"/>
              <a:t>By: Steven Cocke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9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69972"/>
            <a:ext cx="8229600" cy="1143000"/>
          </a:xfrm>
        </p:spPr>
        <p:txBody>
          <a:bodyPr/>
          <a:lstStyle/>
          <a:p>
            <a:r>
              <a:rPr lang="en-US" dirty="0" smtClean="0"/>
              <a:t>What is a Random Forest?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8424"/>
            <a:ext cx="7319247" cy="43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38543" y="2231102"/>
            <a:ext cx="26351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Random forest, like its name implies, consists of a large number of individual decision trees that operate as an ensemble. Each individual tree in the random forest spits out a class prediction and the class with the most votes becomes our model’s prediction.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9" y="1690695"/>
            <a:ext cx="5532460" cy="41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Simply put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Wisdom of crowds!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969182"/>
            <a:ext cx="5194667" cy="3241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567" y="254000"/>
            <a:ext cx="3003573" cy="2502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72" y="3461686"/>
            <a:ext cx="3069727" cy="23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useful?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2182505"/>
            <a:ext cx="7753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large number of relatively uncorrelated models (trees) operating as a committee will outperform any of the individual constituent models.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21" y="3385504"/>
            <a:ext cx="5183016" cy="25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92316"/>
            <a:ext cx="8229600" cy="1120246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So what makes a decision tree or random forest good?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76" y="1173780"/>
            <a:ext cx="5061827" cy="38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r>
              <a:rPr lang="mr-IN" dirty="0" smtClean="0"/>
              <a:t>…</a:t>
            </a:r>
            <a:r>
              <a:rPr lang="en-US" dirty="0" smtClean="0"/>
              <a:t>reworded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5333" y="4620124"/>
            <a:ext cx="6628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feature will allow me to split the observations at hand in a way that the resulting groups are as different from each other as possible (and the members of each resulting subgroup are as similar to each other as possible)?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47" y="1205202"/>
            <a:ext cx="381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474" y="2104571"/>
            <a:ext cx="3735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previous question is the purpose of Feature Selection.</a:t>
            </a:r>
          </a:p>
          <a:p>
            <a:endParaRPr lang="en-US" dirty="0"/>
          </a:p>
          <a:p>
            <a:r>
              <a:rPr lang="en-US" dirty="0" smtClean="0"/>
              <a:t>We want to pick features that </a:t>
            </a:r>
          </a:p>
          <a:p>
            <a:r>
              <a:rPr lang="en-US" dirty="0"/>
              <a:t>g</a:t>
            </a:r>
            <a:r>
              <a:rPr lang="en-US" dirty="0" smtClean="0"/>
              <a:t>ive us the maximum amount of </a:t>
            </a:r>
            <a:r>
              <a:rPr lang="en-US" b="1" dirty="0" smtClean="0"/>
              <a:t>information gain </a:t>
            </a:r>
            <a:r>
              <a:rPr lang="en-US" dirty="0" smtClean="0"/>
              <a:t>when splitting at a node in the tree.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70" y="2428161"/>
            <a:ext cx="4502601" cy="2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3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Tells us how much information we have gained by splitting a node of the tree at a given attribute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want to pick something that separates the groups as much as possible and therefore would tell us more about the groups.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56" y="3752107"/>
            <a:ext cx="4960328" cy="27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Helps decide how “good” of a split we get from an attribute in a decision tree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36" y="3000959"/>
            <a:ext cx="6865296" cy="33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Criterion: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Three types that can be used to measure Information Gain: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Classification Error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Entropy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Gini</a:t>
            </a:r>
            <a:r>
              <a:rPr lang="en-US" dirty="0" smtClean="0">
                <a:solidFill>
                  <a:srgbClr val="000000"/>
                </a:solidFill>
              </a:rPr>
              <a:t> Index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6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Context Decision Tree Defined</a:t>
            </a:r>
          </a:p>
          <a:p>
            <a:r>
              <a:rPr lang="en-US" dirty="0" smtClean="0"/>
              <a:t>Random Forest as a Classifier</a:t>
            </a:r>
          </a:p>
          <a:p>
            <a:r>
              <a:rPr lang="en-US" dirty="0" smtClean="0"/>
              <a:t>Split Criterion and Feature Selection</a:t>
            </a:r>
          </a:p>
          <a:p>
            <a:r>
              <a:rPr lang="en-US" dirty="0" smtClean="0"/>
              <a:t>Entropy</a:t>
            </a:r>
          </a:p>
          <a:p>
            <a:r>
              <a:rPr lang="en-US" dirty="0" err="1" smtClean="0"/>
              <a:t>Gini</a:t>
            </a:r>
            <a:r>
              <a:rPr lang="en-US" dirty="0" smtClean="0"/>
              <a:t> Index</a:t>
            </a:r>
          </a:p>
          <a:p>
            <a:r>
              <a:rPr lang="en-US" dirty="0" smtClean="0"/>
              <a:t>Information Gain</a:t>
            </a:r>
          </a:p>
          <a:p>
            <a:r>
              <a:rPr lang="en-US" dirty="0" err="1" smtClean="0"/>
              <a:t>SkLearn</a:t>
            </a:r>
            <a:endParaRPr lang="en-US" dirty="0" smtClean="0"/>
          </a:p>
          <a:p>
            <a:r>
              <a:rPr lang="en-US" dirty="0" err="1" smtClean="0"/>
              <a:t>Gini</a:t>
            </a:r>
            <a:r>
              <a:rPr lang="en-US" dirty="0" smtClean="0"/>
              <a:t> vs. Entropy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45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 Formula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23189"/>
            <a:ext cx="8188476" cy="22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Error Formula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6451"/>
            <a:ext cx="7632095" cy="1414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52" y="3147658"/>
            <a:ext cx="4100286" cy="7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Also referred to as Entropy Information Gain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6762"/>
            <a:ext cx="7738629" cy="1931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21" y="4568221"/>
            <a:ext cx="4409527" cy="8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Entropy = 0 if all samples in a node belong to the same class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is because log(1) = 0 where the probability = 1 because we are guaranteed that the sample is of a certain class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Explained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38" y="1168306"/>
            <a:ext cx="3292324" cy="27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5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Explained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38" y="1168306"/>
            <a:ext cx="3292324" cy="2776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04" y="3944861"/>
            <a:ext cx="6487248" cy="1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Explained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38" y="1168306"/>
            <a:ext cx="3292324" cy="2776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04" y="3944861"/>
            <a:ext cx="6487248" cy="1206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04" y="5254533"/>
            <a:ext cx="6446762" cy="12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0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Index Formula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2000"/>
            <a:ext cx="8198830" cy="1846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48" y="3636677"/>
            <a:ext cx="3846052" cy="7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Index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38943"/>
          </a:xfrm>
        </p:spPr>
        <p:txBody>
          <a:bodyPr>
            <a:normAutofit fontScale="32500" lnSpcReduction="20000"/>
          </a:bodyPr>
          <a:lstStyle/>
          <a:p>
            <a:r>
              <a:rPr lang="en-US" sz="5900" dirty="0" smtClean="0">
                <a:solidFill>
                  <a:srgbClr val="000000"/>
                </a:solidFill>
              </a:rPr>
              <a:t>Also referred to as </a:t>
            </a:r>
            <a:r>
              <a:rPr lang="en-US" sz="5900" dirty="0" err="1" smtClean="0">
                <a:solidFill>
                  <a:srgbClr val="000000"/>
                </a:solidFill>
              </a:rPr>
              <a:t>Gini</a:t>
            </a:r>
            <a:r>
              <a:rPr lang="en-US" sz="5900" dirty="0" smtClean="0">
                <a:solidFill>
                  <a:srgbClr val="000000"/>
                </a:solidFill>
              </a:rPr>
              <a:t> Impurity</a:t>
            </a:r>
          </a:p>
          <a:p>
            <a:r>
              <a:rPr lang="en-US" sz="5900" dirty="0" smtClean="0">
                <a:solidFill>
                  <a:srgbClr val="000000"/>
                </a:solidFill>
              </a:rPr>
              <a:t>Very similar to Entropy</a:t>
            </a:r>
          </a:p>
          <a:p>
            <a:r>
              <a:rPr lang="en-US" sz="5900" dirty="0" smtClean="0">
                <a:solidFill>
                  <a:srgbClr val="000000"/>
                </a:solidFill>
              </a:rPr>
              <a:t>Maximized when classes are evenly mixed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30" y="3843519"/>
            <a:ext cx="6630970" cy="9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it </a:t>
            </a:r>
            <a:r>
              <a:rPr lang="en-US" dirty="0"/>
              <a:t>A</a:t>
            </a:r>
            <a:r>
              <a:rPr lang="en-US" dirty="0" smtClean="0"/>
              <a:t>ll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9755" cy="4525963"/>
          </a:xfrm>
        </p:spPr>
        <p:txBody>
          <a:bodyPr/>
          <a:lstStyle/>
          <a:p>
            <a:r>
              <a:rPr lang="en-US" dirty="0" smtClean="0"/>
              <a:t>Decisions Decisions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Whether you know it or not</a:t>
            </a:r>
            <a:r>
              <a:rPr lang="mr-IN" dirty="0" smtClean="0"/>
              <a:t>…</a:t>
            </a:r>
            <a:r>
              <a:rPr lang="en-US" dirty="0" smtClean="0"/>
              <a:t>you use decision trees every day!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7" y="2507659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87"/>
            <a:ext cx="8229600" cy="59017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Bring it All Together </a:t>
            </a:r>
            <a:r>
              <a:rPr lang="mr-IN" sz="2400" dirty="0" smtClean="0"/>
              <a:t>–</a:t>
            </a:r>
            <a:r>
              <a:rPr lang="en-US" sz="2400" dirty="0" smtClean="0"/>
              <a:t> Classification Error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43" y="1936987"/>
            <a:ext cx="5538157" cy="493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64" y="459618"/>
            <a:ext cx="4270270" cy="1555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45835"/>
            <a:ext cx="4390571" cy="11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63" y="211685"/>
            <a:ext cx="8229600" cy="6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Bring it All Together </a:t>
            </a:r>
            <a:r>
              <a:rPr lang="mr-IN" sz="2400" dirty="0" smtClean="0"/>
              <a:t>–</a:t>
            </a:r>
            <a:r>
              <a:rPr lang="en-US" sz="2400" dirty="0" smtClean="0"/>
              <a:t> Entropy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64" y="696208"/>
            <a:ext cx="4270270" cy="1555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28" y="2151934"/>
            <a:ext cx="5684761" cy="448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45835"/>
            <a:ext cx="4390571" cy="11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7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068" y="224136"/>
            <a:ext cx="8229600" cy="6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Bring it All Together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Gini</a:t>
            </a:r>
            <a:r>
              <a:rPr lang="en-US" sz="2400" dirty="0" smtClean="0"/>
              <a:t> Index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75" y="2092476"/>
            <a:ext cx="5506525" cy="4765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84" y="672414"/>
            <a:ext cx="4270270" cy="142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11048"/>
            <a:ext cx="4390571" cy="11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Sklearn</a:t>
            </a:r>
            <a:r>
              <a:rPr lang="en-US" dirty="0" smtClean="0"/>
              <a:t> Learn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9" y="2056190"/>
            <a:ext cx="8072251" cy="31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2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Defined 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2571" y="1859340"/>
            <a:ext cx="64225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r>
              <a:rPr lang="en-US" dirty="0" smtClean="0"/>
              <a:t>import </a:t>
            </a:r>
            <a:r>
              <a:rPr lang="en-US" dirty="0" err="1" smtClean="0"/>
              <a:t>numpy</a:t>
            </a:r>
            <a:r>
              <a:rPr lang="en-US" dirty="0" smtClean="0"/>
              <a:t> as </a:t>
            </a:r>
            <a:r>
              <a:rPr lang="en-US" dirty="0" err="1" smtClean="0"/>
              <a:t>np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gini</a:t>
            </a:r>
            <a:r>
              <a:rPr lang="en-US" dirty="0" smtClean="0"/>
              <a:t>(p):</a:t>
            </a:r>
          </a:p>
          <a:p>
            <a:r>
              <a:rPr lang="en-US" dirty="0" smtClean="0"/>
              <a:t>   return (p)*(1 - (p)) + (1 - p)*(1 - (1-p))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entropy(p):</a:t>
            </a:r>
          </a:p>
          <a:p>
            <a:r>
              <a:rPr lang="en-US" dirty="0" smtClean="0"/>
              <a:t>   return - p*np.log2(p) - (1 - p)*np.log2((1 - p))</a:t>
            </a:r>
          </a:p>
          <a:p>
            <a:endParaRPr lang="en-US" dirty="0" smtClean="0"/>
          </a:p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classification_error</a:t>
            </a:r>
            <a:r>
              <a:rPr lang="en-US" dirty="0" smtClean="0"/>
              <a:t>(p):</a:t>
            </a:r>
          </a:p>
          <a:p>
            <a:r>
              <a:rPr lang="en-US" dirty="0" smtClean="0"/>
              <a:t>   return 1 - </a:t>
            </a:r>
            <a:r>
              <a:rPr lang="en-US" dirty="0" err="1" smtClean="0"/>
              <a:t>np.max</a:t>
            </a:r>
            <a:r>
              <a:rPr lang="en-US" dirty="0" smtClean="0"/>
              <a:t>([p, 1 - p])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1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vs. Entropy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72848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Walk-through example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1809" y="3105835"/>
            <a:ext cx="7148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https://thatascience.com/learn-machine-learning/gini-entropy/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666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Paper </a:t>
            </a:r>
            <a:r>
              <a:rPr lang="en-US" dirty="0" err="1" smtClean="0"/>
              <a:t>Gini</a:t>
            </a:r>
            <a:r>
              <a:rPr lang="en-US" dirty="0" smtClean="0"/>
              <a:t> vs. Entropy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33713" y="1745716"/>
            <a:ext cx="674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https://www.unine.ch/files/live/sites/imi/files/shared/documents/papers/Gini_index_fulltext.pdf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0993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Preferred?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0000"/>
                </a:solidFill>
              </a:rPr>
              <a:t>Gini</a:t>
            </a:r>
            <a:r>
              <a:rPr lang="en-US" b="1" dirty="0" smtClean="0">
                <a:solidFill>
                  <a:srgbClr val="000000"/>
                </a:solidFill>
              </a:rPr>
              <a:t> is usually preferred over Entropy for computing power’s sake.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Entropy has to compute log function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Both perform with essentially same accuracies and choose same splits with very rare differences (paper outlines never more than 2% of cases show differences)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98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7143" y="1417638"/>
            <a:ext cx="7740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https://www.ibm.com/support/knowledgecenter/en/SS3RA7_15.0.0/com.ibm.spss.modeler.help/nodes_treebuilding.htm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7142" y="2252204"/>
            <a:ext cx="6676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https://towardsdatascience.com/understanding-random-forest-58381e0602d2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143" y="2888064"/>
            <a:ext cx="667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https://www.bogotobogo.com/python/scikit-learn/scikt_machine_learning_Decision_Tree_Learning_Informatioin_Gain_IG_Impurity_Entropy_Gini_Classification_Error.php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7143" y="3855574"/>
            <a:ext cx="4746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https://blog.quantinsti.com/gini-index/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7142" y="4613974"/>
            <a:ext cx="6676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6"/>
              </a:rPr>
              <a:t>https://scikit-learn.org/stable/modules/generated/sklearn.tree.DecisionTreeClassifier.html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907143" y="54121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7"/>
              </a:rPr>
              <a:t>https://dataaspirant.com/2017/01/30/how-decision-tree-algorithm-works/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785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3099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Example: if you were asked to make a judgment call about someone’s fitness</a:t>
            </a:r>
            <a:r>
              <a:rPr lang="mr-IN" sz="2800" dirty="0" smtClean="0"/>
              <a:t>…</a:t>
            </a:r>
            <a:r>
              <a:rPr lang="en-US" sz="2800" dirty="0" smtClean="0"/>
              <a:t>maybe it would look like this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89" y="1803400"/>
            <a:ext cx="493788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8543"/>
            <a:ext cx="8229600" cy="1143000"/>
          </a:xfrm>
        </p:spPr>
        <p:txBody>
          <a:bodyPr/>
          <a:lstStyle/>
          <a:p>
            <a:r>
              <a:rPr lang="en-US" dirty="0" smtClean="0"/>
              <a:t>What is a Decision Tree?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3" y="475683"/>
            <a:ext cx="4375717" cy="43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56038" cy="4525963"/>
          </a:xfrm>
        </p:spPr>
        <p:txBody>
          <a:bodyPr/>
          <a:lstStyle/>
          <a:p>
            <a:r>
              <a:rPr lang="en-US" dirty="0" smtClean="0"/>
              <a:t>A decision tree is a diagram that people use to make a decision or </a:t>
            </a:r>
            <a:r>
              <a:rPr lang="en-US" b="1" dirty="0" smtClean="0"/>
              <a:t>show a statistical probability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most cases, used for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71" y="2322286"/>
            <a:ext cx="4916110" cy="27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0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" y="1306286"/>
            <a:ext cx="8296349" cy="47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7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Node</a:t>
            </a:r>
          </a:p>
          <a:p>
            <a:r>
              <a:rPr lang="en-US" dirty="0" smtClean="0"/>
              <a:t>Parent Node</a:t>
            </a:r>
          </a:p>
          <a:p>
            <a:r>
              <a:rPr lang="en-US" dirty="0" smtClean="0"/>
              <a:t>Child Node</a:t>
            </a:r>
          </a:p>
          <a:p>
            <a:r>
              <a:rPr lang="en-US" dirty="0" smtClean="0"/>
              <a:t>Leaf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99" y="2298699"/>
            <a:ext cx="5561389" cy="34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5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9922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6765</TotalTime>
  <Words>792</Words>
  <Application>Microsoft Macintosh PowerPoint</Application>
  <PresentationFormat>On-screen Show (4:3)</PresentationFormat>
  <Paragraphs>102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Advantage</vt:lpstr>
      <vt:lpstr>Random Forest Classifier: Feature Selection Criteria</vt:lpstr>
      <vt:lpstr>Agenda</vt:lpstr>
      <vt:lpstr>Context</vt:lpstr>
      <vt:lpstr>Context</vt:lpstr>
      <vt:lpstr>What is a Decision Tree?</vt:lpstr>
      <vt:lpstr>Decision Tree Defined</vt:lpstr>
      <vt:lpstr>PowerPoint Presentation</vt:lpstr>
      <vt:lpstr>Decision Tree Terms</vt:lpstr>
      <vt:lpstr>PowerPoint Presentation</vt:lpstr>
      <vt:lpstr>What is a Random Forest?</vt:lpstr>
      <vt:lpstr>Random Forest Classifier</vt:lpstr>
      <vt:lpstr>Simply put…</vt:lpstr>
      <vt:lpstr>Why is this useful?</vt:lpstr>
      <vt:lpstr>Question</vt:lpstr>
      <vt:lpstr>Question…reworded</vt:lpstr>
      <vt:lpstr>Feature Selection</vt:lpstr>
      <vt:lpstr>Information Gain</vt:lpstr>
      <vt:lpstr>Split Criterion</vt:lpstr>
      <vt:lpstr>Split Criterion: Types</vt:lpstr>
      <vt:lpstr>Information Gain Formula</vt:lpstr>
      <vt:lpstr>Classification Error Formula</vt:lpstr>
      <vt:lpstr>Entropy Formula</vt:lpstr>
      <vt:lpstr>Entropy Explained</vt:lpstr>
      <vt:lpstr>Entropy Explained</vt:lpstr>
      <vt:lpstr>Entropy Explained</vt:lpstr>
      <vt:lpstr>Entropy Explained</vt:lpstr>
      <vt:lpstr>Gini Index Formula</vt:lpstr>
      <vt:lpstr>Gini Index Explained</vt:lpstr>
      <vt:lpstr>Bring it All Together</vt:lpstr>
      <vt:lpstr>Bring it All Together – Classification Error </vt:lpstr>
      <vt:lpstr>Bring it All Together – Entropy</vt:lpstr>
      <vt:lpstr>Bring it All Together – Gini Index </vt:lpstr>
      <vt:lpstr>Sklearn Learn</vt:lpstr>
      <vt:lpstr>Example Defined Functions</vt:lpstr>
      <vt:lpstr>Gini vs. Entropy Demonstration</vt:lpstr>
      <vt:lpstr>Proof Paper Gini vs. Entropy</vt:lpstr>
      <vt:lpstr>Which is Preferred?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Gini Index vs Entropy: Feature Selection Criteria</dc:title>
  <dc:creator>Steven Cocke</dc:creator>
  <cp:lastModifiedBy>Steven Cocke</cp:lastModifiedBy>
  <cp:revision>92</cp:revision>
  <dcterms:created xsi:type="dcterms:W3CDTF">2019-08-11T21:36:04Z</dcterms:created>
  <dcterms:modified xsi:type="dcterms:W3CDTF">2019-08-16T14:22:02Z</dcterms:modified>
</cp:coreProperties>
</file>